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PT Sans Narrow"/>
      <p:regular r:id="rId28"/>
      <p:bold r:id="rId29"/>
    </p:embeddedFont>
    <p:embeddedFont>
      <p:font typeface="Lato"/>
      <p:regular r:id="rId30"/>
      <p:bold r:id="rId31"/>
      <p:italic r:id="rId32"/>
      <p:boldItalic r:id="rId33"/>
    </p:embeddedFont>
    <p:embeddedFont>
      <p:font typeface="Oswald"/>
      <p:regular r:id="rId34"/>
      <p:bold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TSansNarrow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Narrow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35" Type="http://schemas.openxmlformats.org/officeDocument/2006/relationships/font" Target="fonts/Oswald-bold.fntdata"/><Relationship Id="rId12" Type="http://schemas.openxmlformats.org/officeDocument/2006/relationships/slide" Target="slides/slide7.xml"/><Relationship Id="rId34" Type="http://schemas.openxmlformats.org/officeDocument/2006/relationships/font" Target="fonts/Oswald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.fntdata"/><Relationship Id="rId14" Type="http://schemas.openxmlformats.org/officeDocument/2006/relationships/slide" Target="slides/slide9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2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Open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2a54747d3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2a54747d3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2a54749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2a54749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2a547490f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2a547490f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2a547490f_0_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2a547490f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2a547490f_0_2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2a547490f_0_2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2a547490f_0_2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2a547490f_0_2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2a547490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2a547490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2a547490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2a547490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2a547490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2a547490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2a547490f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2a547490f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2a547490f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2a547490f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2a547490f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2a547490f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2a547490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2a547490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2a547490f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2a547490f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2a547490f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2a547490f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deca2a859b40a7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deca2a859b40a7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deca2a859b40a7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4deca2a859b40a7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4deca2a859b40a7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4deca2a859b40a7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2a547490f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62a547490f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62a547490f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62a547490f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2a547490f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2a547490f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jp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17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.jpg"/><Relationship Id="rId5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jpg"/><Relationship Id="rId4" Type="http://schemas.openxmlformats.org/officeDocument/2006/relationships/image" Target="../media/image18.jpg"/><Relationship Id="rId5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image" Target="../media/image27.jpg"/><Relationship Id="rId5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Relationship Id="rId4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marcaporhombro.com/un-pais-lleno-de-emes-10-anos-de-la-m-de-movistar/" TargetMode="External"/><Relationship Id="rId4" Type="http://schemas.openxmlformats.org/officeDocument/2006/relationships/hyperlink" Target="http://marcaporhombro.com/evolucion-movistar/" TargetMode="External"/><Relationship Id="rId5" Type="http://schemas.openxmlformats.org/officeDocument/2006/relationships/hyperlink" Target="https://es.wikipedia.org/wiki/Movistar_(Espa%C3%B1a)" TargetMode="External"/><Relationship Id="rId6" Type="http://schemas.openxmlformats.org/officeDocument/2006/relationships/hyperlink" Target="https://es.wikipedia.org/wiki/Movistar_(M%C3%A9xico)" TargetMode="External"/><Relationship Id="rId7" Type="http://schemas.openxmlformats.org/officeDocument/2006/relationships/hyperlink" Target="http://movistar-tuxtepec.blogspot.com/p/historia.html" TargetMode="External"/><Relationship Id="rId8" Type="http://schemas.openxmlformats.org/officeDocument/2006/relationships/hyperlink" Target="https://www.youtube.com/watch?v=nNfXefK7MY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AT&amp;T y Movistar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D9EEB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217250" y="1897950"/>
            <a:ext cx="8520600" cy="14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200">
                <a:solidFill>
                  <a:srgbClr val="FFFFFF"/>
                </a:solidFill>
              </a:rPr>
              <a:t>Movistar</a:t>
            </a:r>
            <a:endParaRPr sz="7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91625" y="4131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-419"/>
              <a:t>Movistar es una marca propiedad de “</a:t>
            </a:r>
            <a:r>
              <a:rPr lang="es-419"/>
              <a:t>Telefónica</a:t>
            </a:r>
            <a:r>
              <a:rPr lang="es-419"/>
              <a:t> S.A” (19 abril 1924) que tiene sede en Madrid, España.</a:t>
            </a:r>
            <a:endParaRPr/>
          </a:p>
        </p:txBody>
      </p:sp>
      <p:pic>
        <p:nvPicPr>
          <p:cNvPr descr="Resultado de imagen para telefonica s.a"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475" y="2499100"/>
            <a:ext cx="6667500" cy="1857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-419"/>
              <a:t>Comercializa sus servicios </a:t>
            </a:r>
            <a:r>
              <a:rPr lang="es-419"/>
              <a:t>a través</a:t>
            </a:r>
            <a:r>
              <a:rPr lang="es-419"/>
              <a:t> de: 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1649125" y="3508925"/>
            <a:ext cx="2397300" cy="7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s-419"/>
              <a:t>(Europa)</a:t>
            </a:r>
            <a:endParaRPr b="1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625" y="1524800"/>
            <a:ext cx="3810000" cy="190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86" name="Google Shape;8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175" y="1524800"/>
            <a:ext cx="4329325" cy="190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87" name="Google Shape;87;p16"/>
          <p:cNvSpPr txBox="1"/>
          <p:nvPr/>
        </p:nvSpPr>
        <p:spPr>
          <a:xfrm>
            <a:off x="5753725" y="3429800"/>
            <a:ext cx="20052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(Brasil)</a:t>
            </a:r>
            <a:endParaRPr b="1"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84375" y="1486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 sz="1800"/>
              <a:t>Telefonica S.A actualmente </a:t>
            </a:r>
            <a:r>
              <a:rPr lang="es-419" sz="1800"/>
              <a:t>está</a:t>
            </a:r>
            <a:r>
              <a:rPr lang="es-419" sz="1800"/>
              <a:t> situada como la empresa de </a:t>
            </a:r>
            <a:r>
              <a:rPr lang="es-419" sz="1800"/>
              <a:t>telefonía</a:t>
            </a:r>
            <a:r>
              <a:rPr lang="es-419" sz="1800"/>
              <a:t> más importante de  Europa</a:t>
            </a:r>
            <a:endParaRPr sz="1800"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2615350" y="3983175"/>
            <a:ext cx="3254700" cy="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(España e </a:t>
            </a:r>
            <a:r>
              <a:rPr lang="es-419"/>
              <a:t>Hispanoamérica)</a:t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424" y="963600"/>
            <a:ext cx="5059650" cy="2830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24887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En el año 2000 </a:t>
            </a:r>
            <a:r>
              <a:rPr lang="es-419"/>
              <a:t>Telefónica</a:t>
            </a:r>
            <a:r>
              <a:rPr lang="es-419"/>
              <a:t> S.A entra a México y adquiere 4 Operadoras: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440550"/>
            <a:ext cx="8520600" cy="15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CEDETEL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BAJATEL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NORCEL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MOVITEL</a:t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486725" y="2869600"/>
            <a:ext cx="79986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Posteriormente </a:t>
            </a:r>
            <a:r>
              <a:rPr b="1" lang="es-419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adquirirá</a:t>
            </a:r>
            <a:r>
              <a:rPr b="1" lang="es-419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b="1" lang="es-419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PEGASO PSC</a:t>
            </a:r>
            <a:r>
              <a:rPr b="1" lang="es-419">
                <a:latin typeface="Impact"/>
                <a:ea typeface="Impact"/>
                <a:cs typeface="Impact"/>
                <a:sym typeface="Impact"/>
              </a:rPr>
              <a:t> (Alejando Burrillo Azcarraga)</a:t>
            </a:r>
            <a:r>
              <a:rPr b="1" lang="es-419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  </a:t>
            </a:r>
            <a:r>
              <a:rPr b="1" lang="es-419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y tras esto se cambiaria el nombre a “</a:t>
            </a:r>
            <a:r>
              <a:rPr lang="es-419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Telefonica México (2003)”</a:t>
            </a:r>
            <a:endParaRPr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125" y="3255649"/>
            <a:ext cx="2288425" cy="179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-419"/>
              <a:t>Movistar se crea en 1995 en España.</a:t>
            </a:r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000" y="1865375"/>
            <a:ext cx="4058600" cy="1898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4200" y="1865375"/>
            <a:ext cx="3465650" cy="1978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0" name="Google Shape;110;p19"/>
          <p:cNvSpPr txBox="1"/>
          <p:nvPr/>
        </p:nvSpPr>
        <p:spPr>
          <a:xfrm>
            <a:off x="375400" y="1391075"/>
            <a:ext cx="42771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(</a:t>
            </a: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Telefonía</a:t>
            </a: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Análoga</a:t>
            </a: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  <a:endParaRPr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5819525" y="1391075"/>
            <a:ext cx="2528700" cy="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(Telefonia Digital)</a:t>
            </a:r>
            <a:endParaRPr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725875" y="3914825"/>
            <a:ext cx="8043900" cy="10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666666"/>
                </a:solidFill>
                <a:highlight>
                  <a:srgbClr val="FFFFFF"/>
                </a:highlight>
                <a:latin typeface="Impact"/>
                <a:ea typeface="Impact"/>
                <a:cs typeface="Impact"/>
                <a:sym typeface="Impact"/>
              </a:rPr>
              <a:t>En sus inicios la cobertura de Movistar era relativamente baja a la de MoviLine sin embargo su atractivo consistía precisamente en todas las ventajas que traiga consigo la comunicación digital</a:t>
            </a:r>
            <a:endParaRPr sz="12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-419"/>
              <a:t>2003 </a:t>
            </a:r>
            <a:r>
              <a:rPr lang="es-419"/>
              <a:t>Desaparece</a:t>
            </a:r>
            <a:r>
              <a:rPr lang="es-419"/>
              <a:t> la </a:t>
            </a:r>
            <a:r>
              <a:rPr lang="es-419"/>
              <a:t>telefonía</a:t>
            </a:r>
            <a:r>
              <a:rPr lang="es-419"/>
              <a:t> </a:t>
            </a:r>
            <a:r>
              <a:rPr lang="es-419"/>
              <a:t>análoga</a:t>
            </a:r>
            <a:r>
              <a:rPr lang="es-419"/>
              <a:t> y desaparece Moviline.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732700"/>
            <a:ext cx="8520600" cy="28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En este mismo año se crea Telefonia México y </a:t>
            </a:r>
            <a:r>
              <a:rPr lang="es-419"/>
              <a:t>Telefónica</a:t>
            </a:r>
            <a:r>
              <a:rPr lang="es-419"/>
              <a:t> S.A cambia su nombre a Telefonia Movistar.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Sin embargo desde 1995 (Año del debut comercial de la </a:t>
            </a:r>
            <a:r>
              <a:rPr lang="es-419"/>
              <a:t>compañía</a:t>
            </a:r>
            <a:r>
              <a:rPr lang="es-419"/>
              <a:t>) Movistar ha sufrido un proceso de subordinación e insubordinación a </a:t>
            </a:r>
            <a:r>
              <a:rPr lang="es-419"/>
              <a:t>Telefónica</a:t>
            </a:r>
            <a:r>
              <a:rPr lang="es-419"/>
              <a:t> S.A.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-419"/>
              <a:t>1999 comienzan los cambios en su imagen.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1802450" y="1305350"/>
            <a:ext cx="882600" cy="4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-419"/>
              <a:t>(1995)</a:t>
            </a: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1095" y="1742450"/>
            <a:ext cx="2254018" cy="129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5800" y="1742450"/>
            <a:ext cx="2226451" cy="12987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 txBox="1"/>
          <p:nvPr/>
        </p:nvSpPr>
        <p:spPr>
          <a:xfrm>
            <a:off x="6315200" y="1305050"/>
            <a:ext cx="10458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(1999)</a:t>
            </a:r>
            <a:endParaRPr sz="18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4167600" y="2095275"/>
            <a:ext cx="808800" cy="593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0776" y="3560975"/>
            <a:ext cx="2342450" cy="13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/>
          <p:nvPr/>
        </p:nvSpPr>
        <p:spPr>
          <a:xfrm rot="10800000">
            <a:off x="6315213" y="3715175"/>
            <a:ext cx="1045800" cy="9366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F1C23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 txBox="1"/>
          <p:nvPr/>
        </p:nvSpPr>
        <p:spPr>
          <a:xfrm>
            <a:off x="4130700" y="3176625"/>
            <a:ext cx="8826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(2000)</a:t>
            </a:r>
            <a:endParaRPr sz="18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-419" sz="2400"/>
              <a:t>Año 2004 </a:t>
            </a:r>
            <a:r>
              <a:rPr lang="es-419" sz="2400"/>
              <a:t>Telefónica</a:t>
            </a:r>
            <a:r>
              <a:rPr lang="es-419" sz="2400"/>
              <a:t> S.A compra las </a:t>
            </a:r>
            <a:r>
              <a:rPr lang="es-419" sz="2400"/>
              <a:t>filiales</a:t>
            </a:r>
            <a:r>
              <a:rPr lang="es-419" sz="2400"/>
              <a:t> de </a:t>
            </a:r>
            <a:r>
              <a:rPr lang="es-419" sz="2400"/>
              <a:t>Bellsouth</a:t>
            </a:r>
            <a:r>
              <a:rPr lang="es-419" sz="2400"/>
              <a:t> en 10 paises de </a:t>
            </a:r>
            <a:r>
              <a:rPr lang="es-419" sz="2400"/>
              <a:t>América</a:t>
            </a:r>
            <a:r>
              <a:rPr lang="es-419" sz="2400"/>
              <a:t> latina por 5.800 millones de </a:t>
            </a:r>
            <a:r>
              <a:rPr lang="es-419" sz="2400"/>
              <a:t>dólares</a:t>
            </a:r>
            <a:r>
              <a:rPr lang="es-419" sz="2400"/>
              <a:t>.</a:t>
            </a:r>
            <a:endParaRPr sz="2400"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073775"/>
            <a:ext cx="8520600" cy="27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Supera a</a:t>
            </a:r>
            <a:r>
              <a:rPr lang="es-419"/>
              <a:t> America Movil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Unifica todas las marcas  en una y consolida Movistar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(2004) Llega la M (Logo diseñado por la consultora Wolff Ollins)</a:t>
            </a:r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125" y="3067375"/>
            <a:ext cx="2205950" cy="152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 rotWithShape="1">
          <a:blip r:embed="rId4">
            <a:alphaModFix/>
          </a:blip>
          <a:srcRect b="6477" l="24541" r="24052" t="5034"/>
          <a:stretch/>
        </p:blipFill>
        <p:spPr>
          <a:xfrm>
            <a:off x="4615625" y="3067375"/>
            <a:ext cx="2127900" cy="152975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3481025" y="3590300"/>
            <a:ext cx="1091100" cy="444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 (2008)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/>
              <a:t>Año 2010: </a:t>
            </a:r>
            <a:r>
              <a:rPr lang="es-419" sz="3000"/>
              <a:t>Telefónica S.A</a:t>
            </a:r>
            <a:r>
              <a:rPr lang="es-419" sz="3000"/>
              <a:t> se retira a sí misma del mercado dejando a Movistar como marca representativa</a:t>
            </a:r>
            <a:endParaRPr sz="3000"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428325"/>
            <a:ext cx="8312700" cy="8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419"/>
              <a:t>Movistar queda como </a:t>
            </a:r>
            <a:r>
              <a:rPr lang="es-419"/>
              <a:t>único</a:t>
            </a:r>
            <a:r>
              <a:rPr lang="es-419"/>
              <a:t> nombre para proveer sus servicios de internet, telefonia y television. (Provistos </a:t>
            </a:r>
            <a:r>
              <a:rPr lang="es-419"/>
              <a:t>anteriormente</a:t>
            </a:r>
            <a:r>
              <a:rPr lang="es-419"/>
              <a:t> por “Imagenio”)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874" y="2294725"/>
            <a:ext cx="3727951" cy="2174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/>
        </p:nvSpPr>
        <p:spPr>
          <a:xfrm>
            <a:off x="702450" y="4469350"/>
            <a:ext cx="80001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(Según Interbrand se 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eligió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 azul como color de fondo ya que representaba el cielo; patrimonio común de todos los 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países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 en donde 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tenía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presencia</a:t>
            </a: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 la marca)</a:t>
            </a:r>
            <a:endParaRPr sz="12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3675" y="1683415"/>
            <a:ext cx="3616982" cy="1735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297" y="2036752"/>
            <a:ext cx="2336227" cy="119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6328" y="3495699"/>
            <a:ext cx="2178169" cy="110625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/>
          <p:nvPr/>
        </p:nvSpPr>
        <p:spPr>
          <a:xfrm>
            <a:off x="4118257" y="2438325"/>
            <a:ext cx="800400" cy="36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2355173" y="1576600"/>
            <a:ext cx="9150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Open Sans"/>
                <a:ea typeface="Open Sans"/>
                <a:cs typeface="Open Sans"/>
                <a:sym typeface="Open Sans"/>
              </a:rPr>
              <a:t>(2015)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5719283" y="1618404"/>
            <a:ext cx="11721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Open Sans"/>
                <a:ea typeface="Open Sans"/>
                <a:cs typeface="Open Sans"/>
                <a:sym typeface="Open Sans"/>
              </a:rPr>
              <a:t>(2016)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idx="1" type="body"/>
          </p:nvPr>
        </p:nvSpPr>
        <p:spPr>
          <a:xfrm>
            <a:off x="311700" y="1502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s-419" sz="1400">
                <a:solidFill>
                  <a:srgbClr val="222222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Movistar fue la </a:t>
            </a:r>
            <a:r>
              <a:rPr lang="es-419" sz="1400">
                <a:solidFill>
                  <a:srgbClr val="FF0000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primera</a:t>
            </a:r>
            <a:r>
              <a:rPr lang="es-419" sz="1400">
                <a:solidFill>
                  <a:srgbClr val="222222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en incorporar la red de cuarta generación 4G en México. </a:t>
            </a:r>
            <a:r>
              <a:rPr lang="es-419" sz="14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El servicio comenzó en Polanco, Ciudad de México, en octubre de 2012. En ese mismo año, implementó el cobro por segundo y </a:t>
            </a:r>
            <a:r>
              <a:rPr lang="es-419" sz="1400">
                <a:solidFill>
                  <a:srgbClr val="FF0000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fue la primera firma de telefonía móvil en eliminar el roaming nacional e internacional.</a:t>
            </a:r>
            <a:endParaRPr sz="1400">
              <a:solidFill>
                <a:srgbClr val="FF0000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Oswald"/>
              <a:buChar char="●"/>
            </a:pPr>
            <a:r>
              <a:rPr lang="es-419" sz="1400">
                <a:solidFill>
                  <a:srgbClr val="222222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Movistar es la segunda compañía que más tiene usuarios, seguida de AT&amp;T. Además de ser el segundo posicionado en el mercado, siendo Telcel el primero y AT&amp;T el tercero.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5" name="Google Shape;1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6800" y="2088025"/>
            <a:ext cx="4195000" cy="282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311700" y="23668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000"/>
              <a:buFont typeface="Arial"/>
              <a:buChar char="●"/>
            </a:pPr>
            <a:r>
              <a:rPr lang="es-419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Actualmente Movistar cuenta con más de 8,000 puntos de venta en México y da empleo a cerca de 12,853 empleados en más de 12 países de Europa y América</a:t>
            </a:r>
            <a:r>
              <a:rPr lang="es-419" sz="100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solidFill>
                <a:srgbClr val="2424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FA8DC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2875" y="0"/>
            <a:ext cx="9867651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 txBox="1"/>
          <p:nvPr/>
        </p:nvSpPr>
        <p:spPr>
          <a:xfrm>
            <a:off x="3019500" y="426000"/>
            <a:ext cx="22203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518925" y="267400"/>
            <a:ext cx="15237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AT&amp;T</a:t>
            </a:r>
            <a:endParaRPr/>
          </a:p>
        </p:txBody>
      </p:sp>
      <p:sp>
        <p:nvSpPr>
          <p:cNvPr id="184" name="Google Shape;184;p28"/>
          <p:cNvSpPr txBox="1"/>
          <p:nvPr>
            <p:ph idx="1" type="body"/>
          </p:nvPr>
        </p:nvSpPr>
        <p:spPr>
          <a:xfrm>
            <a:off x="334800" y="974800"/>
            <a:ext cx="8474400" cy="37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Es </a:t>
            </a:r>
            <a:r>
              <a:rPr lang="es-419"/>
              <a:t>una compañía estadounidense de telecomunicaciones, actualmente es la más grande del mundo, seguido por la corporación Verizon también norteamericana y en tercer lugar China mobile.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3075" y="2596421"/>
            <a:ext cx="1976650" cy="148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4463" y="2596425"/>
            <a:ext cx="3205475" cy="156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450" y="2033170"/>
            <a:ext cx="1976650" cy="226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274675" y="199825"/>
            <a:ext cx="2633700" cy="16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/>
              <a:t>Alexander Grahambell fundó </a:t>
            </a:r>
            <a:r>
              <a:rPr b="1" lang="es-419">
                <a:solidFill>
                  <a:srgbClr val="FF9900"/>
                </a:solidFill>
              </a:rPr>
              <a:t>“Bell Telephone Company”</a:t>
            </a:r>
            <a:r>
              <a:rPr lang="es-419"/>
              <a:t> </a:t>
            </a:r>
            <a:r>
              <a:rPr b="1" lang="es-419"/>
              <a:t>que se convertiría en AT&amp;T. 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9"/>
          <p:cNvSpPr txBox="1"/>
          <p:nvPr>
            <p:ph idx="4294967295" type="body"/>
          </p:nvPr>
        </p:nvSpPr>
        <p:spPr>
          <a:xfrm>
            <a:off x="3257825" y="481225"/>
            <a:ext cx="2753700" cy="1332000"/>
          </a:xfrm>
          <a:prstGeom prst="rect">
            <a:avLst/>
          </a:prstGeom>
          <a:effectLst>
            <a:outerShdw blurRad="57150" rotWithShape="0" algn="bl" dir="5400000" dist="19050">
              <a:srgbClr val="FF99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400">
                <a:highlight>
                  <a:srgbClr val="FFFFFF"/>
                </a:highlight>
              </a:rPr>
              <a:t>En </a:t>
            </a:r>
            <a:r>
              <a:rPr b="1" lang="es-419" sz="1400">
                <a:solidFill>
                  <a:srgbClr val="FF9900"/>
                </a:solidFill>
                <a:highlight>
                  <a:srgbClr val="FFFFFF"/>
                </a:highlight>
              </a:rPr>
              <a:t>2008</a:t>
            </a:r>
            <a:r>
              <a:rPr b="1" lang="es-419" sz="1400">
                <a:highlight>
                  <a:srgbClr val="FFFFFF"/>
                </a:highlight>
              </a:rPr>
              <a:t>, la compañía decide retirar de manera paulatina los teléfonos públicos de las calles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4300" y="1702200"/>
            <a:ext cx="2340750" cy="3039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9208" y="806150"/>
            <a:ext cx="2381250" cy="31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9225" y="2405150"/>
            <a:ext cx="3044175" cy="157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>
            <a:off x="7467325" y="1879775"/>
            <a:ext cx="75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idx="2" type="body"/>
          </p:nvPr>
        </p:nvSpPr>
        <p:spPr>
          <a:xfrm>
            <a:off x="1109088" y="3256175"/>
            <a:ext cx="3462900" cy="3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400">
                <a:solidFill>
                  <a:schemeClr val="dk2"/>
                </a:solidFill>
              </a:rPr>
              <a:t>En 2016 adquiere DirecTV.</a:t>
            </a:r>
            <a:endParaRPr b="1"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0"/>
          <p:cNvSpPr txBox="1"/>
          <p:nvPr>
            <p:ph idx="4294967295" type="body"/>
          </p:nvPr>
        </p:nvSpPr>
        <p:spPr>
          <a:xfrm>
            <a:off x="309675" y="373175"/>
            <a:ext cx="3924900" cy="11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/>
              <a:t>En 2014 </a:t>
            </a:r>
            <a:r>
              <a:rPr b="1" lang="es-419"/>
              <a:t>anunció </a:t>
            </a:r>
            <a:r>
              <a:rPr b="1" lang="es-419">
                <a:highlight>
                  <a:srgbClr val="FFFFFF"/>
                </a:highlight>
              </a:rPr>
              <a:t>la compra del tercer mayor operador mexicano de telefonía móvil con 8,6 millones de clientes Iusacell</a:t>
            </a:r>
            <a:endParaRPr b="1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105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04" name="Google Shape;20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7675" y="3478225"/>
            <a:ext cx="1408425" cy="138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088" y="1342250"/>
            <a:ext cx="3797475" cy="15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0"/>
          <p:cNvSpPr txBox="1"/>
          <p:nvPr/>
        </p:nvSpPr>
        <p:spPr>
          <a:xfrm>
            <a:off x="4529250" y="473650"/>
            <a:ext cx="4299900" cy="12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800">
                <a:latin typeface="Open Sans"/>
                <a:ea typeface="Open Sans"/>
                <a:cs typeface="Open Sans"/>
                <a:sym typeface="Open Sans"/>
              </a:rPr>
              <a:t>Los </a:t>
            </a:r>
            <a:r>
              <a:rPr b="1" lang="es-419" sz="1800">
                <a:latin typeface="Open Sans"/>
                <a:ea typeface="Open Sans"/>
                <a:cs typeface="Open Sans"/>
                <a:sym typeface="Open Sans"/>
              </a:rPr>
              <a:t>orígenes</a:t>
            </a:r>
            <a:r>
              <a:rPr b="1" lang="es-419" sz="1800">
                <a:latin typeface="Open Sans"/>
                <a:ea typeface="Open Sans"/>
                <a:cs typeface="Open Sans"/>
                <a:sym typeface="Open Sans"/>
              </a:rPr>
              <a:t> de Iusacell se remontan a 1939.</a:t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99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8896" y="1568875"/>
            <a:ext cx="2178200" cy="261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565325" y="376223"/>
            <a:ext cx="28080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/>
              <a:t>En 2015 </a:t>
            </a:r>
            <a:r>
              <a:rPr b="1" lang="es-419"/>
              <a:t>anuncia la compra de la compañía Nextel.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25" y="1466253"/>
            <a:ext cx="3471402" cy="199725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14" name="Google Shape;21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4125" y="688275"/>
            <a:ext cx="4729750" cy="366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1540000" dist="133350">
              <a:srgbClr val="000000">
                <a:alpha val="24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100" y="322625"/>
            <a:ext cx="6581775" cy="4333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140000" dist="161925">
              <a:srgbClr val="FF9900">
                <a:alpha val="36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4263700" y="99300"/>
            <a:ext cx="4828200" cy="4533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/>
              <a:t>Preguntas: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latin typeface="Oswald"/>
                <a:ea typeface="Oswald"/>
                <a:cs typeface="Oswald"/>
                <a:sym typeface="Oswald"/>
              </a:rPr>
              <a:t>1.- </a:t>
            </a: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¿Quien fundó AT&amp;T? (Primer nombre nada más) 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2.-  ¿A qué empresa pertenecía la Marca Movistar en sus inicios?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3.-  ¿A nivel mundial quien ocupa el segundo lugar en telecomunicaciones? 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4.-¿A través de </a:t>
            </a: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qué</a:t>
            </a: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 marca se proporcionaban los servicios de telefonía análoga en España antes del 2003?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5.-¿Que compañía telefónica fue la primera en ser adquirida a AT&amp;T?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444950"/>
                </a:solidFill>
                <a:latin typeface="Oswald"/>
                <a:ea typeface="Oswald"/>
                <a:cs typeface="Oswald"/>
                <a:sym typeface="Oswald"/>
              </a:rPr>
              <a:t>6.-¿Qué compañía de telefonía ocupa el segundo lugar de posicionamiento en el mercado?</a:t>
            </a:r>
            <a:endParaRPr sz="1200">
              <a:solidFill>
                <a:srgbClr val="44495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000">
                <a:solidFill>
                  <a:srgbClr val="444950"/>
                </a:solidFill>
                <a:highlight>
                  <a:srgbClr val="F1F0F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000">
              <a:solidFill>
                <a:srgbClr val="444950"/>
              </a:solidFill>
              <a:highlight>
                <a:srgbClr val="F1F0F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44950"/>
              </a:solidFill>
              <a:highlight>
                <a:srgbClr val="F1F0F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44950"/>
              </a:solidFill>
              <a:highlight>
                <a:srgbClr val="F1F0F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444950"/>
              </a:solidFill>
              <a:highlight>
                <a:srgbClr val="F1F0F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58901" cy="3958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Fuentes:</a:t>
            </a:r>
            <a:endParaRPr/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Movistar: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http://marcaporhombro.com/un-pais-lleno-de-emes-10-anos-de-la-m-de-movistar/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http://marcaporhombro.com/evolucion-movistar/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https://es.wikipedia.org/wiki/Movistar_(Espa%C3%B1a)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https://es.wikipedia.org/wiki/Movistar_(M%C3%A9xico)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http://movistar-tuxtepec.blogspot.com/p/historia.html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-419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https://www.youtube.com/watch?v=nNfXefK7MYo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